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218AAA-C4FF-462C-88C0-154D8CC1B85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1D3506-4A1E-4B8E-B1AF-BD3A529D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218AAA-C4FF-462C-88C0-154D8CC1B85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1D3506-4A1E-4B8E-B1AF-BD3A529D4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218AAA-C4FF-462C-88C0-154D8CC1B85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1D3506-4A1E-4B8E-B1AF-BD3A529D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8077200" cy="4191000"/>
          </a:xfrm>
        </p:spPr>
        <p:txBody>
          <a:bodyPr>
            <a:noAutofit/>
          </a:bodyPr>
          <a:lstStyle/>
          <a:p>
            <a:r>
              <a:rPr lang="ar-EG" sz="4300" dirty="0" smtClean="0"/>
              <a:t>كلية : التمريض</a:t>
            </a:r>
            <a:br>
              <a:rPr lang="ar-EG" sz="4300" dirty="0" smtClean="0"/>
            </a:br>
            <a:r>
              <a:rPr lang="ar-EG" sz="4300" dirty="0" smtClean="0"/>
              <a:t>الفرقة : ماجستير - جزء ثان </a:t>
            </a:r>
            <a:br>
              <a:rPr lang="ar-EG" sz="4300" dirty="0" smtClean="0"/>
            </a:br>
            <a:r>
              <a:rPr lang="ar-EG" sz="4300" dirty="0" smtClean="0"/>
              <a:t>القسم : تمريض الصحة النفسية و العقلية </a:t>
            </a:r>
            <a:br>
              <a:rPr lang="ar-EG" sz="4300" dirty="0" smtClean="0"/>
            </a:br>
            <a:r>
              <a:rPr lang="ar-EG" sz="4300" dirty="0" smtClean="0"/>
              <a:t>المقرر:نظريات </a:t>
            </a:r>
            <a:r>
              <a:rPr lang="ar-EG" sz="4300" dirty="0" smtClean="0"/>
              <a:t>علم النفس –محاضرة </a:t>
            </a:r>
            <a:r>
              <a:rPr lang="ar-EG" sz="4300" dirty="0" smtClean="0"/>
              <a:t>رقم 4 </a:t>
            </a:r>
            <a:r>
              <a:rPr lang="ar-EG" sz="4300" dirty="0" smtClean="0"/>
              <a:t/>
            </a:r>
            <a:br>
              <a:rPr lang="ar-EG" sz="4300" dirty="0" smtClean="0"/>
            </a:br>
            <a:r>
              <a:rPr lang="ar-EG" sz="4300" dirty="0" smtClean="0"/>
              <a:t>استاذ المقرر : د/ محمد ابراهيم جودة</a:t>
            </a:r>
            <a:br>
              <a:rPr lang="ar-EG" sz="4300" dirty="0" smtClean="0"/>
            </a:br>
            <a:r>
              <a:rPr lang="ar-EG" sz="4300" dirty="0" smtClean="0"/>
              <a:t>النظرية </a:t>
            </a:r>
            <a:r>
              <a:rPr lang="ar-EG" sz="4300" dirty="0" smtClean="0"/>
              <a:t>البنائية </a:t>
            </a:r>
            <a:r>
              <a:rPr lang="en-GB" sz="4300" dirty="0" smtClean="0"/>
              <a:t>  </a:t>
            </a:r>
            <a:r>
              <a:rPr lang="ar-EG" sz="4300" dirty="0" smtClean="0"/>
              <a:t>عنوان المحاضرة /</a:t>
            </a:r>
            <a:r>
              <a:rPr lang="en-GB" sz="4300" dirty="0" smtClean="0"/>
              <a:t> </a:t>
            </a:r>
            <a:endParaRPr lang="en-US" sz="4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19800"/>
            <a:ext cx="7924800" cy="381000"/>
          </a:xfrm>
        </p:spPr>
        <p:txBody>
          <a:bodyPr>
            <a:normAutofit fontScale="85000" lnSpcReduction="2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172200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600" b="1" dirty="0" smtClean="0"/>
              <a:t>علم تجريبي ، و منهجه الاستبطاني منهج تعلمته البنائية من الفيزياء و الفسيولوجيا ، كما دافع عن البنائية ضد السلوكية ، وقد عرف الشعور بأنه جماع خبرات و تجارب الشخص في موقف معين ، كما عرف العقل بأنه جماع خبرات الشخص و تجاربه من المهد الى اللحد .</a:t>
            </a:r>
          </a:p>
          <a:p>
            <a:pPr algn="r"/>
            <a:r>
              <a:rPr lang="ar-EG" sz="3600" b="1" dirty="0" smtClean="0"/>
              <a:t>البنائية ، ما لها و ما عليها :</a:t>
            </a:r>
          </a:p>
          <a:p>
            <a:pPr algn="r"/>
            <a:r>
              <a:rPr lang="ar-EG" sz="3600" b="1" dirty="0" smtClean="0"/>
              <a:t>من اهم ايجابيات البنائية النقد الذي اثارته و الذي اثرى علم النفس ، كما حررته من الميتافيزيقا و دفعته الى التجريبية ، بينما نال منهج الاستبطان معظم سهام النقد ، كما ان فونت و تتشنر قصرا البحوث النفسية على الشعور و العمليات العقلية و استبعدا الكثير من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825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60198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موضوعات علم النفس و ضيقا من مجالاته ، كما ذهبا الى القول بالتوازي السيكولوجي اي استقلال العقل عن الجسم  وانهما متوازيان ولا تفاعل بينهما .</a:t>
            </a:r>
          </a:p>
          <a:p>
            <a:pPr algn="r"/>
            <a:r>
              <a:rPr lang="ar-EG" sz="3200" b="1" dirty="0" smtClean="0"/>
              <a:t>راجع ما يلي :-</a:t>
            </a:r>
          </a:p>
          <a:p>
            <a:pPr algn="r"/>
            <a:r>
              <a:rPr lang="ar-EG" sz="3200" b="1" dirty="0" smtClean="0"/>
              <a:t>1- عبد المنعم الحفني (د.ت) موسوعة مدارس علم النفس .</a:t>
            </a:r>
          </a:p>
          <a:p>
            <a:pPr algn="r"/>
            <a:r>
              <a:rPr lang="ar-EG" sz="3200" b="1" dirty="0" smtClean="0"/>
              <a:t>2- فاخر عاقل( 1987) – مدارس علم النفس .</a:t>
            </a:r>
          </a:p>
          <a:p>
            <a:pPr algn="r"/>
            <a:r>
              <a:rPr lang="ar-EG" sz="3200" b="1" dirty="0" smtClean="0"/>
              <a:t>3- فلوجل( 1964) – علم النفس في مائة عام ( ترجمة – لطفي فطيم و السيد   محمد خيري ) .</a:t>
            </a:r>
          </a:p>
          <a:p>
            <a:pPr algn="r"/>
            <a:r>
              <a:rPr lang="ar-EG" sz="3200" b="1" dirty="0" smtClean="0"/>
              <a:t>4- كمال دسوقي (1981) – مدارس علم النفس المتعاصرة.</a:t>
            </a:r>
          </a:p>
          <a:p>
            <a:pPr algn="r"/>
            <a:r>
              <a:rPr lang="ar-EG" sz="3200" b="1" dirty="0" smtClean="0"/>
              <a:t>5- محمد شحاتة ربيع (2004) – تاريخ علم النفس و مدارسه </a:t>
            </a:r>
            <a:r>
              <a:rPr lang="ar-EG" sz="2400" b="1" dirty="0" smtClean="0"/>
              <a:t>.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791200"/>
          </a:xfrm>
        </p:spPr>
        <p:txBody>
          <a:bodyPr>
            <a:normAutofit/>
          </a:bodyPr>
          <a:lstStyle/>
          <a:p>
            <a:pPr algn="ctr"/>
            <a:r>
              <a:rPr lang="en-GB" sz="3600" b="1" u="sng" dirty="0" smtClean="0"/>
              <a:t>Structuralism </a:t>
            </a:r>
            <a:r>
              <a:rPr lang="ar-EG" sz="3600" b="1" u="sng" dirty="0" smtClean="0"/>
              <a:t>النظرية البنائية</a:t>
            </a:r>
          </a:p>
          <a:p>
            <a:pPr algn="r">
              <a:buNone/>
            </a:pPr>
            <a:r>
              <a:rPr lang="ar-EG" sz="3600" b="1" dirty="0" smtClean="0"/>
              <a:t>علم النفس البنائي او التركيبي هو العلم الذي يهتم بدراسة العقل من حيث مكوناته و يبحث في العمليات العقلية من حيث العناصر الداخلة فيها ، و البنية تعني التركيب و بنية النسق هي النظام الذي عليه مكوناته و العلاقات بينها ، و البنية معنى استاتيكي و دراسة البنية تفترض استقرارها و ثباتها ، نقول بنية العقل و بنية الذاكرة ، و بنية الشخصية و بنية الجماعة يعني تركيبها الثابت و انتظام مكوناتها كما نؤكد على محتويات او بناء او تركيب الشعور – و عناصر الخبرة</a:t>
            </a:r>
            <a:endParaRPr lang="ar-EG" sz="3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5486400"/>
          </a:xfrm>
        </p:spPr>
        <p:txBody>
          <a:bodyPr>
            <a:noAutofit/>
          </a:bodyPr>
          <a:lstStyle/>
          <a:p>
            <a:pPr algn="r"/>
            <a:r>
              <a:rPr lang="ar-EG" sz="3600" b="1" dirty="0" smtClean="0"/>
              <a:t>الشعورية هي الاحساسات و المشاعر – و الاحساسات مجال علم الفسيولوجيا – بينما دراسة المشاعر مجال علم النفس ، و لأن الخبرة الشخصية فالمنهج الذي يناسبها هو المنهج الاستبطاني او التأمل الذاتي ، و ان البنائية تبدأ من خبرة الانسان الشعورية و تحاول ان تعطي كشفا بها كما تحاول بواسطة التحليل و التركيب ان تتبين تكوينها او تركيبها ، كما تعرف البنائية نفس الفرد بأنها مجموع خبراته الشعورية و ان اساس البنائية هو ”يكون“ و هي تركز اساساً على المضمون  ، و قد اعتمدت هذه المدرسة على التجريب</a:t>
            </a:r>
            <a:r>
              <a:rPr lang="en-US" sz="3600" b="1" dirty="0" smtClean="0"/>
              <a:t>content </a:t>
            </a:r>
            <a:endParaRPr lang="ar-EG" sz="3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5791200"/>
          </a:xfrm>
        </p:spPr>
        <p:txBody>
          <a:bodyPr>
            <a:noAutofit/>
          </a:bodyPr>
          <a:lstStyle/>
          <a:p>
            <a:pPr algn="r"/>
            <a:r>
              <a:rPr lang="ar-EG" sz="3600" b="1" dirty="0" smtClean="0"/>
              <a:t>المعملي حيث كانت البحوث تجرى في معمل فونت و تتناول موضوعات الاحساس و الادراك و الصور اللاحقة و عمى الالوان و خداع البصر و زمن الرجع ، كما استخدم علماء البنائية طريقة الاستبطان التحليلي في جمع المعلومات ، حيث يقوم باحث مدرب بملاحظة ذاته على مدى فترات قصيرة و الاجابة عن اسئلة محددة لوصف خبراته و مشاعره في مواقف و ظروف تجريبية محددة و صارمة . و تكمن اهمية المدرسة البنائية في انها اعطت علم النفس دفعة علمية قوية ، وان المنهج الاستبطاني هو المنهج الوحيد في علم  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3048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594360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ar-EG" sz="3600" b="1" dirty="0" smtClean="0"/>
              <a:t>النفس و ابدت كثيراً من التحفظ حيال المدارس الاخرى – و من اهم مبادئ المدرسة البنائية :- </a:t>
            </a:r>
          </a:p>
          <a:p>
            <a:pPr algn="r">
              <a:buNone/>
            </a:pPr>
            <a:r>
              <a:rPr lang="ar-EG" sz="3600" b="1" dirty="0" smtClean="0"/>
              <a:t>-منهج البحث عند البنائية هو الاستبطان .</a:t>
            </a:r>
          </a:p>
          <a:p>
            <a:pPr algn="r">
              <a:buNone/>
            </a:pPr>
            <a:r>
              <a:rPr lang="ar-EG" sz="3600" b="1" dirty="0" smtClean="0"/>
              <a:t>-تهدف البنائية الى دراسة العقل الانساني و تهتم بما هو عام  .</a:t>
            </a:r>
          </a:p>
          <a:p>
            <a:pPr algn="r">
              <a:buFontTx/>
              <a:buChar char="-"/>
            </a:pPr>
            <a:r>
              <a:rPr lang="ar-EG" sz="3600" b="1" dirty="0" smtClean="0"/>
              <a:t>-الضبط و التحليل هما المسلمتين الاساسيتين التي قبلهما فونت وتتشنر مؤكدين بشدة على التجريب ايضاً.</a:t>
            </a:r>
          </a:p>
          <a:p>
            <a:pPr algn="r">
              <a:buFontTx/>
              <a:buChar char="-"/>
            </a:pPr>
            <a:r>
              <a:rPr lang="ar-EG" sz="3600" b="1" dirty="0" smtClean="0"/>
              <a:t>-المادة العلمية لعلم النفس يجب ان نحصل عليها من خلال الاستبطان و في ظروف تجريبية صارمة .</a:t>
            </a:r>
          </a:p>
          <a:p>
            <a:pPr algn="r">
              <a:buFontTx/>
              <a:buChar char="-"/>
            </a:pPr>
            <a:r>
              <a:rPr lang="ar-EG" sz="3600" b="1" dirty="0" smtClean="0"/>
              <a:t>- ان الجسم و العقل نسقان متوازيان 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5562600"/>
          </a:xfrm>
        </p:spPr>
        <p:txBody>
          <a:bodyPr>
            <a:normAutofit fontScale="92500"/>
          </a:bodyPr>
          <a:lstStyle/>
          <a:p>
            <a:pPr algn="r"/>
            <a:r>
              <a:rPr lang="ar-EG" sz="3600" b="1" dirty="0" smtClean="0"/>
              <a:t>و من اهم علماء تلك المدرسة :</a:t>
            </a:r>
          </a:p>
          <a:p>
            <a:pPr algn="r"/>
            <a:r>
              <a:rPr lang="ar-EG" sz="3600" b="1" dirty="0" smtClean="0"/>
              <a:t> </a:t>
            </a:r>
            <a:r>
              <a:rPr lang="ar-EG" sz="2800" b="1" dirty="0" smtClean="0"/>
              <a:t>فيلهلم فونت (1920-1832 )</a:t>
            </a:r>
            <a:r>
              <a:rPr lang="en-US" sz="3500" b="1" dirty="0" smtClean="0"/>
              <a:t>Wilhelm </a:t>
            </a:r>
            <a:r>
              <a:rPr lang="en-US" sz="3500" b="1" dirty="0" err="1" smtClean="0"/>
              <a:t>wundt</a:t>
            </a:r>
            <a:r>
              <a:rPr lang="en-US" sz="3500" b="1" dirty="0" smtClean="0"/>
              <a:t> -1</a:t>
            </a:r>
            <a:endParaRPr lang="ar-EG" sz="3600" b="1" dirty="0" smtClean="0"/>
          </a:p>
          <a:p>
            <a:pPr algn="r"/>
            <a:r>
              <a:rPr lang="ar-EG" sz="3600" b="1" dirty="0" smtClean="0"/>
              <a:t>و الذي يمكن ان يعد اكبر عالم في تاريخ علم النفس ولد في بادن ( ألمانيا ) و عاش حياة اقرب ما تكون الى العلم – تتلمذ على يد ميلر ثم تحول الى دراسة الطب – و حصل على الدكتوراة في الطب – و اخذ اتجاهه ينمو لعلم النفس و نشر كتابه في نظرية الادراك الحسي و قد ركز اهتمامه على ان يبين ان علم النفس علم بمعنى الكلمة ، و كان كتابه ”الاقوال“ بداية لعلم النفس التجريبي و الذي يوضح فيه تحوله من الفسيولوجيا الى علم النفس التجريبي ،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57912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 واسس اول معمل في علم النفس في ليبزج 1879م – موضحاً ان علم النفس يجب ان يكون علماً تجريبياً  ، و ان موضوع علم النفس في نظره هو التجربة المباشرة الفورية لا التجربة غير المباشرة – و هنا يكون اسلوب دراسة التجربة هو الاستبطان القائم على الملاحظة المحكمة لمحتويات الشعور تحت ظروف تجريبه – و أكد ان علم النفس التجريبي يلزمه امور ثلاثة :- ان يحلل الخبرات الشعورية الى عناصرها – و ان يوضح كيف تتركب هذه العناصر – وان يحدد القوانين التي تحكم هذه التركيبة 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1524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550091"/>
          </a:xfrm>
        </p:spPr>
        <p:txBody>
          <a:bodyPr>
            <a:normAutofit fontScale="92500"/>
          </a:bodyPr>
          <a:lstStyle/>
          <a:p>
            <a:pPr algn="r"/>
            <a:r>
              <a:rPr lang="ar-EG" sz="3600" b="1" dirty="0" smtClean="0"/>
              <a:t>كما اهتم فونت بدراسة زمن الرجع البسيط و زمن الرجع التمييزي و زمن الرجع الاختباري و لقد تبوأ فونت عمادة المدرسة البنائية ، كذلك عمادة علم النفس التجريبي و عمادة مختبر ليبزج – لذلك يعتبر فونت هو الاب التاريخي لعلم النفس التجريبي .</a:t>
            </a:r>
          </a:p>
          <a:p>
            <a:pPr algn="r"/>
            <a:r>
              <a:rPr lang="ar-EG" sz="3600" b="1" dirty="0" smtClean="0"/>
              <a:t> ادوارد برادفورد تتشنر </a:t>
            </a:r>
            <a:r>
              <a:rPr lang="en-US" sz="3600" b="1" dirty="0" smtClean="0"/>
              <a:t>Ed. B. </a:t>
            </a:r>
            <a:r>
              <a:rPr lang="en-US" sz="3600" b="1" dirty="0" err="1" smtClean="0"/>
              <a:t>Titchener</a:t>
            </a:r>
            <a:r>
              <a:rPr lang="en-US" sz="3600" b="1" dirty="0" smtClean="0"/>
              <a:t> -2</a:t>
            </a:r>
            <a:endParaRPr lang="ar-EG" sz="3600" b="1" dirty="0" smtClean="0"/>
          </a:p>
          <a:p>
            <a:pPr algn="r"/>
            <a:r>
              <a:rPr lang="ar-EG" sz="3600" b="1" dirty="0" smtClean="0"/>
              <a:t>(1927-1876 ) :</a:t>
            </a:r>
          </a:p>
          <a:p>
            <a:pPr algn="r"/>
            <a:r>
              <a:rPr lang="ar-EG" sz="3600" b="1" dirty="0" smtClean="0"/>
              <a:t>انجليزي مثل النزعة الالمانية في امريكا ، كان تلميذا لفونت و تلقى عنه الاتجاه البنائي و نجح في فصل علم النفس تماماً عن الفلسفة – ترجم و اصحابه كتب فونت - ألف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587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397691"/>
          </a:xfrm>
        </p:spPr>
        <p:txBody>
          <a:bodyPr>
            <a:normAutofit fontScale="92500"/>
          </a:bodyPr>
          <a:lstStyle/>
          <a:p>
            <a:pPr algn="r"/>
            <a:r>
              <a:rPr lang="ar-EG" sz="3600" b="1" dirty="0" smtClean="0"/>
              <a:t>كتاب مختصر في علم النفس و كتاب مبادئ علم النفس – و اعظم ما كتب تتشنر علم النفس التجريبي – ثم انشأ معملاً بجامعة كورنل و عمل فيه بنفسه و تلاميذه – كما اتجه لمسائل الشعور و الانتباه والتفكير – كما مثل في امريكا علم النفس الاستبطاني الدقيق – و رفض الحيوانات و الاطفال و المرضى كموضوعات لدراسة علم النفس لانها لا تستطيع ان تستبطن . </a:t>
            </a:r>
          </a:p>
          <a:p>
            <a:pPr algn="r"/>
            <a:r>
              <a:rPr lang="ar-EG" sz="3600" b="1" dirty="0" smtClean="0"/>
              <a:t>و تتشنر هو المؤسس الحقيقي لعلم النفس البنائي و هو الذي اعطى هذا العلم اسمةو ادخل الدراسات النفسية البنائية في جامعة كورنيل ، واكد ان علم النفس البنائي هو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321</TotalTime>
  <Words>947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كلية : التمريض الفرقة : ماجستير - جزء ثان  القسم : تمريض الصحة النفسية و العقلية  المقرر:نظريات علم النفس –محاضرة رقم 4  استاذ المقرر : د/ محمد ابراهيم جودة النظرية البنائية   عنوان المحاضرة /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الكلية : التمريض الفرقة : ماجستير جزء ثان  القسم : تمريض الصحة النفسية و العقلية  المقرر:نظريات علم النفس –محاضرة رقم 1  استاذ المقرر : أ.د.م / محمد ابراهيم جودة</dc:title>
  <dc:creator>Dr Gouda</dc:creator>
  <cp:lastModifiedBy>Dr Gouda</cp:lastModifiedBy>
  <cp:revision>36</cp:revision>
  <dcterms:created xsi:type="dcterms:W3CDTF">2020-03-23T19:10:00Z</dcterms:created>
  <dcterms:modified xsi:type="dcterms:W3CDTF">2020-04-10T22:38:46Z</dcterms:modified>
</cp:coreProperties>
</file>